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0"/>
  </p:notesMasterIdLst>
  <p:sldIdLst>
    <p:sldId id="281" r:id="rId7"/>
    <p:sldId id="258" r:id="rId8"/>
    <p:sldId id="260" r:id="rId9"/>
    <p:sldId id="282" r:id="rId10"/>
    <p:sldId id="283" r:id="rId11"/>
    <p:sldId id="284" r:id="rId12"/>
    <p:sldId id="261" r:id="rId13"/>
    <p:sldId id="262" r:id="rId14"/>
    <p:sldId id="263" r:id="rId15"/>
    <p:sldId id="264" r:id="rId16"/>
    <p:sldId id="265" r:id="rId17"/>
    <p:sldId id="266" r:id="rId18"/>
    <p:sldId id="267" r:id="rId19"/>
    <p:sldId id="268" r:id="rId20"/>
    <p:sldId id="272" r:id="rId21"/>
    <p:sldId id="273" r:id="rId22"/>
    <p:sldId id="274" r:id="rId23"/>
    <p:sldId id="275" r:id="rId24"/>
    <p:sldId id="276" r:id="rId25"/>
    <p:sldId id="277" r:id="rId26"/>
    <p:sldId id="278" r:id="rId27"/>
    <p:sldId id="279" r:id="rId28"/>
    <p:sldId id="28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u-Fern Lee" initials="Y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83662" autoAdjust="0"/>
  </p:normalViewPr>
  <p:slideViewPr>
    <p:cSldViewPr snapToGrid="0" showGuides="1">
      <p:cViewPr varScale="1">
        <p:scale>
          <a:sx n="62" d="100"/>
          <a:sy n="62" d="100"/>
        </p:scale>
        <p:origin x="-882" y="-78"/>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14</a:t>
            </a:fld>
            <a:endParaRPr lang="en-GB"/>
          </a:p>
        </p:txBody>
      </p:sp>
    </p:spTree>
    <p:extLst>
      <p:ext uri="{BB962C8B-B14F-4D97-AF65-F5344CB8AC3E}">
        <p14:creationId xmlns:p14="http://schemas.microsoft.com/office/powerpoint/2010/main" val="1203015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2579764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trainer</a:t>
            </a:r>
            <a:r>
              <a:rPr lang="en-GB" baseline="0" dirty="0" smtClean="0"/>
              <a:t> can ask the participants before showing the next two slides.</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16</a:t>
            </a:fld>
            <a:endParaRPr lang="en-GB"/>
          </a:p>
        </p:txBody>
      </p:sp>
    </p:spTree>
    <p:extLst>
      <p:ext uri="{BB962C8B-B14F-4D97-AF65-F5344CB8AC3E}">
        <p14:creationId xmlns:p14="http://schemas.microsoft.com/office/powerpoint/2010/main" val="2543191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20</a:t>
            </a:fld>
            <a:endParaRPr lang="en-GB"/>
          </a:p>
        </p:txBody>
      </p:sp>
    </p:spTree>
    <p:extLst>
      <p:ext uri="{BB962C8B-B14F-4D97-AF65-F5344CB8AC3E}">
        <p14:creationId xmlns:p14="http://schemas.microsoft.com/office/powerpoint/2010/main" val="2571247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smtClean="0"/>
              <a:t>These slides can</a:t>
            </a:r>
            <a:r>
              <a:rPr lang="en-GB" i="0" baseline="0" dirty="0" smtClean="0"/>
              <a:t> be changed accordingly to the training schedule. Trainers can choose different topics for participants to practise their training skills.</a:t>
            </a:r>
            <a:endParaRPr lang="en-GB" i="0" dirty="0"/>
          </a:p>
        </p:txBody>
      </p:sp>
      <p:sp>
        <p:nvSpPr>
          <p:cNvPr id="4" name="Slide Number Placeholder 3"/>
          <p:cNvSpPr>
            <a:spLocks noGrp="1"/>
          </p:cNvSpPr>
          <p:nvPr>
            <p:ph type="sldNum" sz="quarter" idx="10"/>
          </p:nvPr>
        </p:nvSpPr>
        <p:spPr/>
        <p:txBody>
          <a:bodyPr/>
          <a:lstStyle/>
          <a:p>
            <a:fld id="{CCCBD52F-95FF-43A3-B975-909E50C13C92}" type="slidenum">
              <a:rPr lang="en-GB" smtClean="0"/>
              <a:t>22</a:t>
            </a:fld>
            <a:endParaRPr lang="en-GB"/>
          </a:p>
        </p:txBody>
      </p:sp>
    </p:spTree>
    <p:extLst>
      <p:ext uri="{BB962C8B-B14F-4D97-AF65-F5344CB8AC3E}">
        <p14:creationId xmlns:p14="http://schemas.microsoft.com/office/powerpoint/2010/main" val="3262523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3</a:t>
            </a:fld>
            <a:endParaRPr lang="en-GB"/>
          </a:p>
        </p:txBody>
      </p:sp>
    </p:spTree>
    <p:extLst>
      <p:ext uri="{BB962C8B-B14F-4D97-AF65-F5344CB8AC3E}">
        <p14:creationId xmlns:p14="http://schemas.microsoft.com/office/powerpoint/2010/main" val="1648602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5</a:t>
            </a:fld>
            <a:endParaRPr lang="en-GB"/>
          </a:p>
        </p:txBody>
      </p:sp>
    </p:spTree>
    <p:extLst>
      <p:ext uri="{BB962C8B-B14F-4D97-AF65-F5344CB8AC3E}">
        <p14:creationId xmlns:p14="http://schemas.microsoft.com/office/powerpoint/2010/main" val="4225773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Trainers can also organise</a:t>
            </a:r>
            <a:r>
              <a:rPr lang="de-DE" i="0" baseline="0" dirty="0" smtClean="0"/>
              <a:t> this as a short question round where participants propose methods first.</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1652015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9</a:t>
            </a:fld>
            <a:endParaRPr lang="zh-TW" altLang="en-US"/>
          </a:p>
        </p:txBody>
      </p:sp>
    </p:spTree>
    <p:extLst>
      <p:ext uri="{BB962C8B-B14F-4D97-AF65-F5344CB8AC3E}">
        <p14:creationId xmlns:p14="http://schemas.microsoft.com/office/powerpoint/2010/main" val="3333507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3716494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There are a number</a:t>
            </a:r>
            <a:r>
              <a:rPr lang="de-DE" i="0" baseline="0" dirty="0" smtClean="0"/>
              <a:t> of learning styles: the most common is the use of text – usually in a Powerpoint presentation; You can also use pictures or videos to draw participants‘ attention. For example, you can show pictures/videos of illegal logging and deforestation and ask participants about the cause of illegal logging and deforestation worldwide and the countries they come from. Recordings and listening to news/conversation can also be used in training. In addittion, group/individual activity and exercise are also commonly used in training as it help participants consolidate their learning.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1733111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1286230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56673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8968121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390866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6164798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7020637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640186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1209798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41872420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6622408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456049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044726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5600915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1893607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466023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6078863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41844172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77607586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76690619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22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7429"/>
            <a:ext cx="8229600" cy="1143000"/>
          </a:xfrm>
        </p:spPr>
        <p:txBody>
          <a:bodyPr/>
          <a:lstStyle/>
          <a:p>
            <a:r>
              <a:rPr lang="en-GB" dirty="0">
                <a:solidFill>
                  <a:srgbClr val="006600"/>
                </a:solidFill>
              </a:rPr>
              <a:t>What format could you use?</a:t>
            </a:r>
          </a:p>
        </p:txBody>
      </p:sp>
      <p:sp>
        <p:nvSpPr>
          <p:cNvPr id="5" name="Content Placeholder 4"/>
          <p:cNvSpPr>
            <a:spLocks noGrp="1"/>
          </p:cNvSpPr>
          <p:nvPr>
            <p:ph idx="1"/>
          </p:nvPr>
        </p:nvSpPr>
        <p:spPr>
          <a:xfrm>
            <a:off x="348343" y="2206625"/>
            <a:ext cx="8229600" cy="4525963"/>
          </a:xfrm>
        </p:spPr>
        <p:txBody>
          <a:bodyPr>
            <a:normAutofit/>
          </a:bodyPr>
          <a:lstStyle/>
          <a:p>
            <a:r>
              <a:rPr lang="en-GB" dirty="0"/>
              <a:t>Estimate the total time needed to convey the content</a:t>
            </a:r>
          </a:p>
          <a:p>
            <a:r>
              <a:rPr lang="en-GB" dirty="0"/>
              <a:t>Draw up a training outline</a:t>
            </a:r>
          </a:p>
          <a:p>
            <a:r>
              <a:rPr lang="en-GB" dirty="0"/>
              <a:t>Develop your modules </a:t>
            </a:r>
            <a:r>
              <a:rPr lang="en-GB" dirty="0" smtClean="0"/>
              <a:t>and </a:t>
            </a:r>
            <a:r>
              <a:rPr lang="en-GB" dirty="0"/>
              <a:t>exercises</a:t>
            </a:r>
          </a:p>
          <a:p>
            <a:r>
              <a:rPr lang="en-GB" dirty="0"/>
              <a:t>Determine realistic timing for each component</a:t>
            </a:r>
          </a:p>
          <a:p>
            <a:pPr marL="0" indent="0">
              <a:buNone/>
            </a:pPr>
            <a:r>
              <a:rPr lang="en-GB" dirty="0"/>
              <a:t>Example: </a:t>
            </a:r>
          </a:p>
          <a:p>
            <a:pPr lvl="1"/>
            <a:r>
              <a:rPr lang="en-GB" dirty="0"/>
              <a:t>5 minute introductory video</a:t>
            </a:r>
          </a:p>
          <a:p>
            <a:pPr lvl="1"/>
            <a:r>
              <a:rPr lang="en-GB" dirty="0"/>
              <a:t>30 min presentation with images </a:t>
            </a:r>
            <a:r>
              <a:rPr lang="en-GB" dirty="0" smtClean="0"/>
              <a:t>and </a:t>
            </a:r>
            <a:r>
              <a:rPr lang="en-GB" dirty="0"/>
              <a:t>slides</a:t>
            </a:r>
          </a:p>
          <a:p>
            <a:pPr lvl="1"/>
            <a:r>
              <a:rPr lang="en-GB" dirty="0"/>
              <a:t>45 min group exercise</a:t>
            </a:r>
          </a:p>
          <a:p>
            <a:pPr lvl="1"/>
            <a:r>
              <a:rPr lang="en-GB" dirty="0"/>
              <a:t>10 min quiz</a:t>
            </a:r>
          </a:p>
          <a:p>
            <a:endParaRPr lang="zh-TW" altLang="en-US"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10</a:t>
            </a:fld>
            <a:endParaRPr lang="zh-TW" altLang="en-US"/>
          </a:p>
        </p:txBody>
      </p:sp>
    </p:spTree>
    <p:extLst>
      <p:ext uri="{BB962C8B-B14F-4D97-AF65-F5344CB8AC3E}">
        <p14:creationId xmlns:p14="http://schemas.microsoft.com/office/powerpoint/2010/main" val="1222980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75138" y="1457012"/>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GB" sz="3000" cap="none" dirty="0">
                <a:solidFill>
                  <a:srgbClr val="006600"/>
                </a:solidFill>
                <a:latin typeface="+mn-lt"/>
              </a:rPr>
              <a:t>Adapting </a:t>
            </a:r>
            <a:r>
              <a:rPr lang="en-GB" sz="3000" cap="none" dirty="0" smtClean="0">
                <a:solidFill>
                  <a:srgbClr val="006600"/>
                </a:solidFill>
                <a:latin typeface="+mn-lt"/>
              </a:rPr>
              <a:t>materials </a:t>
            </a:r>
            <a:r>
              <a:rPr lang="en-GB" sz="3000" cap="none" dirty="0">
                <a:solidFill>
                  <a:srgbClr val="006600"/>
                </a:solidFill>
                <a:latin typeface="+mn-lt"/>
              </a:rPr>
              <a:t>to your </a:t>
            </a:r>
            <a:r>
              <a:rPr lang="en-GB" sz="3000" cap="none" dirty="0" smtClean="0">
                <a:solidFill>
                  <a:srgbClr val="006600"/>
                </a:solidFill>
                <a:latin typeface="+mn-lt"/>
              </a:rPr>
              <a:t>audience</a:t>
            </a:r>
            <a:endParaRPr lang="en-GB" sz="3000" cap="none" dirty="0">
              <a:solidFill>
                <a:srgbClr val="006600"/>
              </a:solidFill>
              <a:latin typeface="+mn-lt"/>
            </a:endParaRPr>
          </a:p>
        </p:txBody>
      </p:sp>
      <p:sp>
        <p:nvSpPr>
          <p:cNvPr id="2" name="Slide Number Placeholder 1"/>
          <p:cNvSpPr>
            <a:spLocks noGrp="1"/>
          </p:cNvSpPr>
          <p:nvPr>
            <p:ph type="sldNum" sz="quarter" idx="12"/>
          </p:nvPr>
        </p:nvSpPr>
        <p:spPr/>
        <p:txBody>
          <a:bodyPr/>
          <a:lstStyle/>
          <a:p>
            <a:fld id="{F683FC37-21A4-4DC8-A2E1-F50B525F9E8E}" type="slidenum">
              <a:rPr lang="zh-TW" altLang="en-US" smtClean="0"/>
              <a:t>11</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2606" y="2190750"/>
            <a:ext cx="7715250" cy="4667250"/>
          </a:xfrm>
          <a:prstGeom prst="rect">
            <a:avLst/>
          </a:prstGeom>
        </p:spPr>
      </p:pic>
    </p:spTree>
    <p:extLst>
      <p:ext uri="{BB962C8B-B14F-4D97-AF65-F5344CB8AC3E}">
        <p14:creationId xmlns:p14="http://schemas.microsoft.com/office/powerpoint/2010/main" val="3284253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9" y="1158983"/>
            <a:ext cx="8229600" cy="1143000"/>
          </a:xfrm>
        </p:spPr>
        <p:txBody>
          <a:bodyPr/>
          <a:lstStyle/>
          <a:p>
            <a:r>
              <a:rPr lang="en-GB" dirty="0">
                <a:solidFill>
                  <a:srgbClr val="006600"/>
                </a:solidFill>
              </a:rPr>
              <a:t>Learning styles</a:t>
            </a: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12</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067" y="2178654"/>
            <a:ext cx="6856259" cy="4679346"/>
          </a:xfrm>
          <a:prstGeom prst="rect">
            <a:avLst/>
          </a:prstGeom>
        </p:spPr>
      </p:pic>
    </p:spTree>
    <p:extLst>
      <p:ext uri="{BB962C8B-B14F-4D97-AF65-F5344CB8AC3E}">
        <p14:creationId xmlns:p14="http://schemas.microsoft.com/office/powerpoint/2010/main" val="400065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969" y="1171709"/>
            <a:ext cx="8229600" cy="1143000"/>
          </a:xfrm>
        </p:spPr>
        <p:txBody>
          <a:bodyPr>
            <a:normAutofit/>
          </a:bodyPr>
          <a:lstStyle/>
          <a:p>
            <a:r>
              <a:rPr lang="en-GB" dirty="0">
                <a:solidFill>
                  <a:srgbClr val="006600"/>
                </a:solidFill>
              </a:rPr>
              <a:t>Other characteristics of your audience</a:t>
            </a:r>
          </a:p>
        </p:txBody>
      </p:sp>
      <p:sp>
        <p:nvSpPr>
          <p:cNvPr id="3" name="Content Placeholder 2"/>
          <p:cNvSpPr>
            <a:spLocks noGrp="1"/>
          </p:cNvSpPr>
          <p:nvPr>
            <p:ph idx="1"/>
          </p:nvPr>
        </p:nvSpPr>
        <p:spPr>
          <a:xfrm>
            <a:off x="339969" y="2206625"/>
            <a:ext cx="8229600" cy="4525963"/>
          </a:xfrm>
        </p:spPr>
        <p:txBody>
          <a:bodyPr/>
          <a:lstStyle/>
          <a:p>
            <a:r>
              <a:rPr lang="en-GB" dirty="0"/>
              <a:t>Level of educational background</a:t>
            </a:r>
          </a:p>
          <a:p>
            <a:r>
              <a:rPr lang="en-GB" dirty="0"/>
              <a:t>Level of experience with topic</a:t>
            </a:r>
          </a:p>
          <a:p>
            <a:r>
              <a:rPr lang="en-GB" dirty="0"/>
              <a:t>Level of experience in similar area</a:t>
            </a:r>
          </a:p>
          <a:p>
            <a:r>
              <a:rPr lang="en-GB" dirty="0"/>
              <a:t>Size of group</a:t>
            </a:r>
          </a:p>
          <a:p>
            <a:r>
              <a:rPr lang="en-GB" dirty="0"/>
              <a:t>Homogeneity of group</a:t>
            </a:r>
          </a:p>
          <a:p>
            <a:r>
              <a:rPr lang="en-GB" dirty="0"/>
              <a:t>Cultural context</a:t>
            </a:r>
            <a:endParaRPr lang="es-HN" dirty="0"/>
          </a:p>
          <a:p>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13</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91200" y="2206625"/>
            <a:ext cx="6400800" cy="3486150"/>
          </a:xfrm>
          <a:prstGeom prst="rect">
            <a:avLst/>
          </a:prstGeom>
        </p:spPr>
      </p:pic>
    </p:spTree>
    <p:extLst>
      <p:ext uri="{BB962C8B-B14F-4D97-AF65-F5344CB8AC3E}">
        <p14:creationId xmlns:p14="http://schemas.microsoft.com/office/powerpoint/2010/main" val="430318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246" y="1178016"/>
            <a:ext cx="8229600" cy="1143000"/>
          </a:xfrm>
        </p:spPr>
        <p:txBody>
          <a:bodyPr/>
          <a:lstStyle/>
          <a:p>
            <a:r>
              <a:rPr lang="en-GB" dirty="0">
                <a:solidFill>
                  <a:srgbClr val="006600"/>
                </a:solidFill>
              </a:rPr>
              <a:t>Adaptation</a:t>
            </a:r>
          </a:p>
        </p:txBody>
      </p:sp>
      <p:sp>
        <p:nvSpPr>
          <p:cNvPr id="3" name="Content Placeholder 2"/>
          <p:cNvSpPr>
            <a:spLocks noGrp="1"/>
          </p:cNvSpPr>
          <p:nvPr>
            <p:ph idx="1"/>
          </p:nvPr>
        </p:nvSpPr>
        <p:spPr>
          <a:xfrm>
            <a:off x="328246" y="2206624"/>
            <a:ext cx="5987008" cy="5472608"/>
          </a:xfrm>
        </p:spPr>
        <p:txBody>
          <a:bodyPr>
            <a:normAutofit/>
          </a:bodyPr>
          <a:lstStyle/>
          <a:p>
            <a:r>
              <a:rPr lang="en-GB" sz="2400" dirty="0"/>
              <a:t>Assess your existing materials</a:t>
            </a:r>
          </a:p>
          <a:p>
            <a:r>
              <a:rPr lang="en-GB" sz="2400" dirty="0"/>
              <a:t>Assess whether they cover all learner types (visual, auditory, reading/writing preference and kinaesthetic) </a:t>
            </a:r>
          </a:p>
          <a:p>
            <a:r>
              <a:rPr lang="en-GB" sz="2400" dirty="0"/>
              <a:t>Assess whether they target your audience</a:t>
            </a:r>
          </a:p>
          <a:p>
            <a:r>
              <a:rPr lang="en-GB" sz="2400" dirty="0"/>
              <a:t>Make changes where necessary</a:t>
            </a:r>
          </a:p>
          <a:p>
            <a:r>
              <a:rPr lang="en-GB" sz="2400" dirty="0"/>
              <a:t>Translate to local language if necessary</a:t>
            </a:r>
          </a:p>
          <a:p>
            <a:r>
              <a:rPr lang="en-GB" sz="2400" dirty="0"/>
              <a:t>Consider developing new/additional material where adequate </a:t>
            </a:r>
          </a:p>
          <a:p>
            <a:r>
              <a:rPr lang="en-GB" sz="2400" dirty="0"/>
              <a:t>Bear in mind: sometimes less is more depending on your audience!</a:t>
            </a:r>
            <a:endParaRPr lang="es-HN" sz="2400" dirty="0"/>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14</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140855" y="2219325"/>
            <a:ext cx="3076575" cy="4638675"/>
          </a:xfrm>
          <a:prstGeom prst="rect">
            <a:avLst/>
          </a:prstGeom>
        </p:spPr>
      </p:pic>
    </p:spTree>
    <p:extLst>
      <p:ext uri="{BB962C8B-B14F-4D97-AF65-F5344CB8AC3E}">
        <p14:creationId xmlns:p14="http://schemas.microsoft.com/office/powerpoint/2010/main" val="506939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451" y="650849"/>
            <a:ext cx="7772400" cy="1362075"/>
          </a:xfrm>
        </p:spPr>
        <p:txBody>
          <a:bodyPr/>
          <a:lstStyle/>
          <a:p>
            <a:r>
              <a:rPr lang="en-GB" cap="none" dirty="0" smtClean="0">
                <a:solidFill>
                  <a:schemeClr val="accent1">
                    <a:lumMod val="75000"/>
                  </a:schemeClr>
                </a:solidFill>
              </a:rPr>
              <a:t>During the </a:t>
            </a:r>
            <a:r>
              <a:rPr lang="en-GB" dirty="0">
                <a:solidFill>
                  <a:schemeClr val="accent1">
                    <a:lumMod val="75000"/>
                  </a:schemeClr>
                </a:solidFill>
              </a:rPr>
              <a:t>t</a:t>
            </a:r>
            <a:r>
              <a:rPr lang="en-GB" cap="none" dirty="0" smtClean="0">
                <a:solidFill>
                  <a:schemeClr val="accent1">
                    <a:lumMod val="75000"/>
                  </a:schemeClr>
                </a:solidFill>
              </a:rPr>
              <a:t>raining - </a:t>
            </a:r>
            <a:r>
              <a:rPr lang="en-GB" dirty="0">
                <a:solidFill>
                  <a:schemeClr val="accent1">
                    <a:lumMod val="75000"/>
                  </a:schemeClr>
                </a:solidFill>
              </a:rPr>
              <a:t>p</a:t>
            </a:r>
            <a:r>
              <a:rPr lang="en-GB" cap="none" dirty="0" smtClean="0">
                <a:solidFill>
                  <a:schemeClr val="accent1">
                    <a:lumMod val="75000"/>
                  </a:schemeClr>
                </a:solidFill>
              </a:rPr>
              <a:t>resenting</a:t>
            </a:r>
            <a:endParaRPr lang="en-GB" cap="none"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15</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3896" y="2218657"/>
            <a:ext cx="8476713" cy="4651375"/>
          </a:xfrm>
          <a:prstGeom prst="rect">
            <a:avLst/>
          </a:prstGeom>
        </p:spPr>
      </p:pic>
    </p:spTree>
    <p:extLst>
      <p:ext uri="{BB962C8B-B14F-4D97-AF65-F5344CB8AC3E}">
        <p14:creationId xmlns:p14="http://schemas.microsoft.com/office/powerpoint/2010/main" val="3513303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845" y="2573288"/>
            <a:ext cx="8229600" cy="1143000"/>
          </a:xfrm>
        </p:spPr>
        <p:txBody>
          <a:bodyPr>
            <a:noAutofit/>
          </a:bodyPr>
          <a:lstStyle/>
          <a:p>
            <a:r>
              <a:rPr lang="en-GB" sz="4800" dirty="0">
                <a:solidFill>
                  <a:srgbClr val="006600"/>
                </a:solidFill>
              </a:rPr>
              <a:t>What are the things you should and should not do during the presentation?</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16</a:t>
            </a:fld>
            <a:endParaRPr lang="zh-TW" altLang="en-US"/>
          </a:p>
        </p:txBody>
      </p:sp>
    </p:spTree>
    <p:extLst>
      <p:ext uri="{BB962C8B-B14F-4D97-AF65-F5344CB8AC3E}">
        <p14:creationId xmlns:p14="http://schemas.microsoft.com/office/powerpoint/2010/main" val="3970592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8" y="1192578"/>
            <a:ext cx="8229600" cy="1143000"/>
          </a:xfrm>
        </p:spPr>
        <p:txBody>
          <a:bodyPr/>
          <a:lstStyle/>
          <a:p>
            <a:r>
              <a:rPr lang="en-GB" dirty="0">
                <a:solidFill>
                  <a:srgbClr val="006600"/>
                </a:solidFill>
              </a:rPr>
              <a:t>The things to do</a:t>
            </a:r>
          </a:p>
        </p:txBody>
      </p:sp>
      <p:sp>
        <p:nvSpPr>
          <p:cNvPr id="3" name="Content Placeholder 2"/>
          <p:cNvSpPr>
            <a:spLocks noGrp="1"/>
          </p:cNvSpPr>
          <p:nvPr>
            <p:ph idx="1"/>
          </p:nvPr>
        </p:nvSpPr>
        <p:spPr>
          <a:xfrm>
            <a:off x="398584" y="2206625"/>
            <a:ext cx="8229600" cy="4525963"/>
          </a:xfrm>
        </p:spPr>
        <p:txBody>
          <a:bodyPr>
            <a:normAutofit/>
          </a:bodyPr>
          <a:lstStyle/>
          <a:p>
            <a:r>
              <a:rPr lang="en-GB" dirty="0"/>
              <a:t>Smile: this conveys approachability</a:t>
            </a:r>
          </a:p>
          <a:p>
            <a:r>
              <a:rPr lang="en-GB" dirty="0"/>
              <a:t>Speak clearly</a:t>
            </a:r>
          </a:p>
          <a:p>
            <a:r>
              <a:rPr lang="en-GB" dirty="0"/>
              <a:t>Keep with the allotted time</a:t>
            </a:r>
          </a:p>
          <a:p>
            <a:r>
              <a:rPr lang="en-GB" dirty="0"/>
              <a:t>Hold eye contact</a:t>
            </a:r>
          </a:p>
          <a:p>
            <a:r>
              <a:rPr lang="en-GB" dirty="0"/>
              <a:t>Involve your audience (ask them questions)</a:t>
            </a:r>
          </a:p>
          <a:p>
            <a:r>
              <a:rPr lang="en-GB" dirty="0"/>
              <a:t>Have a structure in your talk</a:t>
            </a:r>
          </a:p>
          <a:p>
            <a:r>
              <a:rPr lang="en-GB" dirty="0"/>
              <a:t>Use your material and </a:t>
            </a:r>
            <a:r>
              <a:rPr lang="en-GB" dirty="0" smtClean="0"/>
              <a:t>aid </a:t>
            </a:r>
            <a:r>
              <a:rPr lang="en-GB" dirty="0"/>
              <a:t>to support your presentation</a:t>
            </a:r>
            <a:endParaRPr lang="es-HN" dirty="0"/>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17</a:t>
            </a:fld>
            <a:endParaRPr lang="zh-TW" altLang="en-US"/>
          </a:p>
        </p:txBody>
      </p:sp>
    </p:spTree>
    <p:extLst>
      <p:ext uri="{BB962C8B-B14F-4D97-AF65-F5344CB8AC3E}">
        <p14:creationId xmlns:p14="http://schemas.microsoft.com/office/powerpoint/2010/main" val="3235491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92" y="1180118"/>
            <a:ext cx="8229600" cy="1143000"/>
          </a:xfrm>
        </p:spPr>
        <p:txBody>
          <a:bodyPr/>
          <a:lstStyle/>
          <a:p>
            <a:r>
              <a:rPr lang="en-GB" dirty="0">
                <a:solidFill>
                  <a:srgbClr val="006600"/>
                </a:solidFill>
              </a:rPr>
              <a:t>The things NOT to do</a:t>
            </a:r>
          </a:p>
        </p:txBody>
      </p:sp>
      <p:sp>
        <p:nvSpPr>
          <p:cNvPr id="3" name="Content Placeholder 2"/>
          <p:cNvSpPr>
            <a:spLocks noGrp="1"/>
          </p:cNvSpPr>
          <p:nvPr>
            <p:ph idx="1"/>
          </p:nvPr>
        </p:nvSpPr>
        <p:spPr>
          <a:xfrm>
            <a:off x="351692" y="2149474"/>
            <a:ext cx="8229600" cy="4525963"/>
          </a:xfrm>
        </p:spPr>
        <p:txBody>
          <a:bodyPr>
            <a:normAutofit/>
          </a:bodyPr>
          <a:lstStyle/>
          <a:p>
            <a:r>
              <a:rPr lang="en-GB" dirty="0"/>
              <a:t>Do not speak too quickly</a:t>
            </a:r>
          </a:p>
          <a:p>
            <a:r>
              <a:rPr lang="en-GB" dirty="0"/>
              <a:t>Do not mumble</a:t>
            </a:r>
          </a:p>
          <a:p>
            <a:r>
              <a:rPr lang="en-GB" dirty="0"/>
              <a:t>Do not stare </a:t>
            </a:r>
            <a:r>
              <a:rPr lang="en-GB" dirty="0" smtClean="0"/>
              <a:t>at </a:t>
            </a:r>
            <a:r>
              <a:rPr lang="en-GB" dirty="0"/>
              <a:t>your notes</a:t>
            </a:r>
          </a:p>
          <a:p>
            <a:r>
              <a:rPr lang="en-GB" dirty="0"/>
              <a:t>Do not jump from topic to topic</a:t>
            </a:r>
          </a:p>
          <a:p>
            <a:r>
              <a:rPr lang="en-GB" dirty="0"/>
              <a:t>Do not fidget or use distracting mannerisms </a:t>
            </a:r>
          </a:p>
          <a:p>
            <a:r>
              <a:rPr lang="en-GB" dirty="0"/>
              <a:t>Do not block the view of any slides being projected or whiteboards you may be using</a:t>
            </a:r>
          </a:p>
          <a:p>
            <a:r>
              <a:rPr lang="en-GB" dirty="0"/>
              <a:t>Do not “hide” behind materials or aids</a:t>
            </a:r>
            <a:endParaRPr lang="es-HN" dirty="0"/>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18</a:t>
            </a:fld>
            <a:endParaRPr lang="zh-TW" altLang="en-US"/>
          </a:p>
        </p:txBody>
      </p:sp>
    </p:spTree>
    <p:extLst>
      <p:ext uri="{BB962C8B-B14F-4D97-AF65-F5344CB8AC3E}">
        <p14:creationId xmlns:p14="http://schemas.microsoft.com/office/powerpoint/2010/main" val="471652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solidFill>
                  <a:srgbClr val="006600"/>
                </a:solidFill>
              </a:rPr>
              <a:t>Key points about texts in </a:t>
            </a:r>
            <a:r>
              <a:rPr lang="en-GB" dirty="0" smtClean="0">
                <a:solidFill>
                  <a:srgbClr val="006600"/>
                </a:solidFill>
              </a:rPr>
              <a:t>PowerPoint</a:t>
            </a:r>
            <a:endParaRPr lang="en-GB" dirty="0">
              <a:solidFill>
                <a:srgbClr val="006600"/>
              </a:solidFill>
            </a:endParaRPr>
          </a:p>
        </p:txBody>
      </p:sp>
      <p:sp>
        <p:nvSpPr>
          <p:cNvPr id="3" name="Content Placeholder 2"/>
          <p:cNvSpPr>
            <a:spLocks noGrp="1"/>
          </p:cNvSpPr>
          <p:nvPr>
            <p:ph idx="1"/>
          </p:nvPr>
        </p:nvSpPr>
        <p:spPr>
          <a:xfrm>
            <a:off x="343348" y="2206625"/>
            <a:ext cx="8229600" cy="4525963"/>
          </a:xfrm>
        </p:spPr>
        <p:txBody>
          <a:bodyPr>
            <a:normAutofit/>
          </a:bodyPr>
          <a:lstStyle/>
          <a:p>
            <a:r>
              <a:rPr lang="en-GB" dirty="0"/>
              <a:t>Avoid text overload </a:t>
            </a:r>
          </a:p>
          <a:p>
            <a:r>
              <a:rPr lang="en-GB" dirty="0"/>
              <a:t>Use familiar font style and keep fonts consistent</a:t>
            </a:r>
          </a:p>
          <a:p>
            <a:r>
              <a:rPr lang="en-GB" dirty="0"/>
              <a:t>Don’t use all capital letters</a:t>
            </a:r>
          </a:p>
          <a:p>
            <a:r>
              <a:rPr lang="en-GB" dirty="0"/>
              <a:t>Font size should be readable (e.g. minimum </a:t>
            </a:r>
            <a:r>
              <a:rPr lang="en-GB" dirty="0" smtClean="0"/>
              <a:t>22pt for Latin font)</a:t>
            </a:r>
            <a:endParaRPr lang="en-GB" dirty="0"/>
          </a:p>
          <a:p>
            <a:r>
              <a:rPr lang="en-GB" dirty="0"/>
              <a:t>Don’t use pastel colours, make sure they are readable</a:t>
            </a:r>
          </a:p>
          <a:p>
            <a:r>
              <a:rPr lang="en-GB" dirty="0"/>
              <a:t>Avoid most punctuation</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19</a:t>
            </a:fld>
            <a:endParaRPr lang="zh-TW" altLang="en-US"/>
          </a:p>
        </p:txBody>
      </p:sp>
    </p:spTree>
    <p:extLst>
      <p:ext uri="{BB962C8B-B14F-4D97-AF65-F5344CB8AC3E}">
        <p14:creationId xmlns:p14="http://schemas.microsoft.com/office/powerpoint/2010/main" val="470824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Training and presentation skills</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653" y="681134"/>
            <a:ext cx="7772400" cy="1362075"/>
          </a:xfrm>
        </p:spPr>
        <p:txBody>
          <a:bodyPr/>
          <a:lstStyle/>
          <a:p>
            <a:r>
              <a:rPr lang="en-GB" cap="none" dirty="0" smtClean="0">
                <a:solidFill>
                  <a:srgbClr val="006600"/>
                </a:solidFill>
              </a:rPr>
              <a:t>After the </a:t>
            </a:r>
            <a:r>
              <a:rPr lang="en-GB" dirty="0">
                <a:solidFill>
                  <a:srgbClr val="006600"/>
                </a:solidFill>
              </a:rPr>
              <a:t>t</a:t>
            </a:r>
            <a:r>
              <a:rPr lang="en-GB" cap="none" dirty="0" smtClean="0">
                <a:solidFill>
                  <a:srgbClr val="006600"/>
                </a:solidFill>
              </a:rPr>
              <a:t>raining - debrief</a:t>
            </a:r>
            <a:endParaRPr lang="en-GB" cap="none" dirty="0">
              <a:solidFill>
                <a:srgbClr val="006600"/>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20</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5653" y="2206625"/>
            <a:ext cx="8181349" cy="4651375"/>
          </a:xfrm>
          <a:prstGeom prst="rect">
            <a:avLst/>
          </a:prstGeom>
        </p:spPr>
      </p:pic>
    </p:spTree>
    <p:extLst>
      <p:ext uri="{BB962C8B-B14F-4D97-AF65-F5344CB8AC3E}">
        <p14:creationId xmlns:p14="http://schemas.microsoft.com/office/powerpoint/2010/main" val="3218643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After the training</a:t>
            </a:r>
          </a:p>
        </p:txBody>
      </p:sp>
      <p:sp>
        <p:nvSpPr>
          <p:cNvPr id="3" name="Content Placeholder 2"/>
          <p:cNvSpPr>
            <a:spLocks noGrp="1"/>
          </p:cNvSpPr>
          <p:nvPr>
            <p:ph idx="1"/>
          </p:nvPr>
        </p:nvSpPr>
        <p:spPr/>
        <p:txBody>
          <a:bodyPr>
            <a:normAutofit/>
          </a:bodyPr>
          <a:lstStyle/>
          <a:p>
            <a:r>
              <a:rPr lang="en-GB" dirty="0"/>
              <a:t>Get feedback from the trainees (feedback forms or verbal debrief)</a:t>
            </a:r>
          </a:p>
          <a:p>
            <a:r>
              <a:rPr lang="en-GB" dirty="0"/>
              <a:t>Consider assessing understanding amongst trainees (verbal questioning or test/exam)</a:t>
            </a:r>
          </a:p>
          <a:p>
            <a:r>
              <a:rPr lang="en-GB" dirty="0"/>
              <a:t>Analyse feedback and results of assessment</a:t>
            </a:r>
          </a:p>
          <a:p>
            <a:pPr lvl="1"/>
            <a:r>
              <a:rPr lang="en-GB" dirty="0"/>
              <a:t>Which exercises/materials proved effective?</a:t>
            </a:r>
          </a:p>
          <a:p>
            <a:pPr lvl="1"/>
            <a:r>
              <a:rPr lang="en-GB" dirty="0"/>
              <a:t>What do you need to improve?</a:t>
            </a:r>
          </a:p>
          <a:p>
            <a:r>
              <a:rPr lang="en-GB" dirty="0"/>
              <a:t>Incorporate changes into revised training materials for your next training</a:t>
            </a:r>
            <a:endParaRPr lang="es-HN" dirty="0"/>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21</a:t>
            </a:fld>
            <a:endParaRPr lang="zh-TW" altLang="en-US"/>
          </a:p>
        </p:txBody>
      </p:sp>
    </p:spTree>
    <p:extLst>
      <p:ext uri="{BB962C8B-B14F-4D97-AF65-F5344CB8AC3E}">
        <p14:creationId xmlns:p14="http://schemas.microsoft.com/office/powerpoint/2010/main" val="71952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7" y="1207477"/>
            <a:ext cx="8229600" cy="1143000"/>
          </a:xfrm>
        </p:spPr>
        <p:txBody>
          <a:bodyPr/>
          <a:lstStyle/>
          <a:p>
            <a:r>
              <a:rPr lang="en-GB" dirty="0" smtClean="0">
                <a:solidFill>
                  <a:srgbClr val="006600"/>
                </a:solidFill>
              </a:rPr>
              <a:t>Exercises</a:t>
            </a:r>
            <a:endParaRPr lang="en-GB" dirty="0">
              <a:solidFill>
                <a:srgbClr val="006600"/>
              </a:solidFill>
            </a:endParaRPr>
          </a:p>
        </p:txBody>
      </p:sp>
      <p:sp>
        <p:nvSpPr>
          <p:cNvPr id="3" name="Content Placeholder 2"/>
          <p:cNvSpPr>
            <a:spLocks noGrp="1"/>
          </p:cNvSpPr>
          <p:nvPr>
            <p:ph idx="1"/>
          </p:nvPr>
        </p:nvSpPr>
        <p:spPr>
          <a:xfrm>
            <a:off x="410307" y="2101118"/>
            <a:ext cx="11371385" cy="4619722"/>
          </a:xfrm>
        </p:spPr>
        <p:txBody>
          <a:bodyPr>
            <a:normAutofit lnSpcReduction="10000"/>
          </a:bodyPr>
          <a:lstStyle/>
          <a:p>
            <a:r>
              <a:rPr lang="en-GB" sz="2300" dirty="0" smtClean="0"/>
              <a:t>Participants to prepare and give short presentation on EU TR, timber supply chain and Chain of Custody:</a:t>
            </a:r>
          </a:p>
          <a:p>
            <a:r>
              <a:rPr lang="es-HN" sz="2300" dirty="0" smtClean="0"/>
              <a:t>Day </a:t>
            </a:r>
            <a:r>
              <a:rPr lang="es-HN" sz="2300" dirty="0"/>
              <a:t>2: </a:t>
            </a:r>
            <a:endParaRPr lang="en-GB" sz="2300" dirty="0"/>
          </a:p>
          <a:p>
            <a:pPr lvl="1"/>
            <a:r>
              <a:rPr lang="en-GB" sz="2300" dirty="0"/>
              <a:t>Product scope, geographical scope, requirements</a:t>
            </a:r>
          </a:p>
          <a:p>
            <a:pPr lvl="1"/>
            <a:r>
              <a:rPr lang="en-GB" sz="2300" dirty="0"/>
              <a:t>Monitoring </a:t>
            </a:r>
            <a:r>
              <a:rPr lang="en-GB" sz="2300" dirty="0" smtClean="0"/>
              <a:t>organisations</a:t>
            </a:r>
            <a:endParaRPr lang="en-GB" sz="2300" dirty="0"/>
          </a:p>
          <a:p>
            <a:pPr lvl="1"/>
            <a:r>
              <a:rPr lang="en-GB" sz="2300" dirty="0"/>
              <a:t>Competent authorities and penalties</a:t>
            </a:r>
          </a:p>
          <a:p>
            <a:pPr lvl="1"/>
            <a:r>
              <a:rPr lang="en-GB" sz="2300" dirty="0"/>
              <a:t>Role of certification and legality verification</a:t>
            </a:r>
          </a:p>
          <a:p>
            <a:r>
              <a:rPr lang="es-HN" sz="2300" dirty="0"/>
              <a:t>Day 3:</a:t>
            </a:r>
            <a:endParaRPr lang="en-GB" sz="2300" dirty="0"/>
          </a:p>
          <a:p>
            <a:pPr lvl="1"/>
            <a:r>
              <a:rPr lang="en-GB" sz="2300" dirty="0"/>
              <a:t>Forest source component of timber supply chain</a:t>
            </a:r>
          </a:p>
          <a:p>
            <a:pPr lvl="1"/>
            <a:r>
              <a:rPr lang="en-GB" sz="2300" dirty="0"/>
              <a:t>Traceability component of timber supply chain + types of verification</a:t>
            </a:r>
          </a:p>
          <a:p>
            <a:pPr lvl="1"/>
            <a:r>
              <a:rPr lang="en-GB" sz="2300" dirty="0"/>
              <a:t>What is Chain of Custody (</a:t>
            </a:r>
            <a:r>
              <a:rPr lang="en-GB" sz="2300" dirty="0" err="1"/>
              <a:t>CoC</a:t>
            </a:r>
            <a:r>
              <a:rPr lang="en-GB" sz="2300" dirty="0"/>
              <a:t>) and the two elements of a full </a:t>
            </a:r>
            <a:r>
              <a:rPr lang="en-GB" sz="2300" dirty="0" err="1"/>
              <a:t>CoC</a:t>
            </a:r>
            <a:endParaRPr lang="en-GB" sz="2300" dirty="0"/>
          </a:p>
          <a:p>
            <a:pPr lvl="1"/>
            <a:r>
              <a:rPr lang="en-GB" sz="2300" dirty="0" err="1"/>
              <a:t>CoC</a:t>
            </a:r>
            <a:r>
              <a:rPr lang="en-GB" sz="2300" dirty="0"/>
              <a:t> methodologies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22</a:t>
            </a:fld>
            <a:endParaRPr lang="zh-TW" altLang="en-US"/>
          </a:p>
        </p:txBody>
      </p:sp>
    </p:spTree>
    <p:extLst>
      <p:ext uri="{BB962C8B-B14F-4D97-AF65-F5344CB8AC3E}">
        <p14:creationId xmlns:p14="http://schemas.microsoft.com/office/powerpoint/2010/main" val="2212392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8605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77" y="1186543"/>
            <a:ext cx="8229600" cy="1143000"/>
          </a:xfrm>
        </p:spPr>
        <p:txBody>
          <a:bodyPr/>
          <a:lstStyle/>
          <a:p>
            <a:r>
              <a:rPr lang="en-GB" dirty="0" smtClean="0">
                <a:solidFill>
                  <a:srgbClr val="006600"/>
                </a:solidFill>
              </a:rPr>
              <a:t>Module content</a:t>
            </a:r>
            <a:endParaRPr lang="en-GB" dirty="0">
              <a:solidFill>
                <a:srgbClr val="006600"/>
              </a:solidFill>
            </a:endParaRPr>
          </a:p>
        </p:txBody>
      </p:sp>
      <p:sp>
        <p:nvSpPr>
          <p:cNvPr id="3" name="Content Placeholder 2"/>
          <p:cNvSpPr>
            <a:spLocks noGrp="1"/>
          </p:cNvSpPr>
          <p:nvPr>
            <p:ph idx="1"/>
          </p:nvPr>
        </p:nvSpPr>
        <p:spPr>
          <a:xfrm>
            <a:off x="360377" y="2206625"/>
            <a:ext cx="8229600" cy="4525963"/>
          </a:xfrm>
        </p:spPr>
        <p:txBody>
          <a:bodyPr>
            <a:normAutofit/>
          </a:bodyPr>
          <a:lstStyle/>
          <a:p>
            <a:r>
              <a:rPr lang="en-GB" dirty="0"/>
              <a:t>Training methods, aids and format</a:t>
            </a:r>
          </a:p>
          <a:p>
            <a:r>
              <a:rPr lang="en-GB" dirty="0"/>
              <a:t>Before the training - preparation</a:t>
            </a:r>
          </a:p>
          <a:p>
            <a:r>
              <a:rPr lang="en-GB" dirty="0" smtClean="0"/>
              <a:t>Adapting </a:t>
            </a:r>
            <a:r>
              <a:rPr lang="en-GB" dirty="0"/>
              <a:t>materials to your audience</a:t>
            </a:r>
          </a:p>
          <a:p>
            <a:r>
              <a:rPr lang="en-GB" dirty="0" smtClean="0"/>
              <a:t>During </a:t>
            </a:r>
            <a:r>
              <a:rPr lang="en-GB" dirty="0"/>
              <a:t>the training - presenting</a:t>
            </a:r>
          </a:p>
          <a:p>
            <a:r>
              <a:rPr lang="en-GB" dirty="0"/>
              <a:t>After the training - debrief</a:t>
            </a:r>
          </a:p>
          <a:p>
            <a:r>
              <a:rPr lang="en-GB" dirty="0" smtClean="0"/>
              <a:t>Exercise</a:t>
            </a:r>
            <a:endParaRPr lang="en-GB" dirty="0"/>
          </a:p>
          <a:p>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3</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82119" y="2206625"/>
            <a:ext cx="3109881" cy="4108114"/>
          </a:xfrm>
          <a:prstGeom prst="rect">
            <a:avLst/>
          </a:prstGeom>
        </p:spPr>
      </p:pic>
    </p:spTree>
    <p:extLst>
      <p:ext uri="{BB962C8B-B14F-4D97-AF65-F5344CB8AC3E}">
        <p14:creationId xmlns:p14="http://schemas.microsoft.com/office/powerpoint/2010/main" val="3154176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9" y="1524000"/>
            <a:ext cx="7772400" cy="498978"/>
          </a:xfrm>
        </p:spPr>
        <p:txBody>
          <a:bodyPr/>
          <a:lstStyle/>
          <a:p>
            <a:r>
              <a:rPr lang="en-GB" cap="none" dirty="0" smtClean="0"/>
              <a:t>Before the </a:t>
            </a:r>
            <a:r>
              <a:rPr lang="en-GB" dirty="0"/>
              <a:t>t</a:t>
            </a:r>
            <a:r>
              <a:rPr lang="en-GB" cap="none" dirty="0" smtClean="0"/>
              <a:t>raining - </a:t>
            </a:r>
            <a:r>
              <a:rPr lang="en-GB" dirty="0"/>
              <a:t>p</a:t>
            </a:r>
            <a:r>
              <a:rPr lang="en-GB" cap="none" dirty="0" smtClean="0"/>
              <a:t>reparation</a:t>
            </a:r>
            <a:endParaRPr lang="en-GB" cap="none"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4</a:t>
            </a:fld>
            <a:endParaRPr lang="zh-TW" altLang="en-US"/>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18651" y="2206625"/>
            <a:ext cx="11052963" cy="4651375"/>
          </a:xfrm>
          <a:prstGeom prst="rect">
            <a:avLst/>
          </a:prstGeom>
        </p:spPr>
      </p:pic>
    </p:spTree>
    <p:extLst>
      <p:ext uri="{BB962C8B-B14F-4D97-AF65-F5344CB8AC3E}">
        <p14:creationId xmlns:p14="http://schemas.microsoft.com/office/powerpoint/2010/main" val="254747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862" y="1160585"/>
            <a:ext cx="8229600" cy="1143000"/>
          </a:xfrm>
        </p:spPr>
        <p:txBody>
          <a:bodyPr/>
          <a:lstStyle/>
          <a:p>
            <a:r>
              <a:rPr lang="en-GB" dirty="0">
                <a:solidFill>
                  <a:srgbClr val="006600"/>
                </a:solidFill>
              </a:rPr>
              <a:t>Some questions</a:t>
            </a:r>
          </a:p>
        </p:txBody>
      </p:sp>
      <p:sp>
        <p:nvSpPr>
          <p:cNvPr id="3" name="Content Placeholder 2"/>
          <p:cNvSpPr>
            <a:spLocks noGrp="1"/>
          </p:cNvSpPr>
          <p:nvPr>
            <p:ph idx="1"/>
          </p:nvPr>
        </p:nvSpPr>
        <p:spPr>
          <a:xfrm>
            <a:off x="386861" y="2206625"/>
            <a:ext cx="9894277" cy="4525963"/>
          </a:xfrm>
        </p:spPr>
        <p:txBody>
          <a:bodyPr/>
          <a:lstStyle/>
          <a:p>
            <a:r>
              <a:rPr lang="en-GB" dirty="0"/>
              <a:t>How many trainees?</a:t>
            </a:r>
          </a:p>
          <a:p>
            <a:r>
              <a:rPr lang="en-GB" dirty="0"/>
              <a:t>Who are they? (see ‘audience characteristics and learner styles’)</a:t>
            </a:r>
          </a:p>
          <a:p>
            <a:r>
              <a:rPr lang="en-GB" dirty="0"/>
              <a:t>Do you need a room for training?</a:t>
            </a:r>
          </a:p>
          <a:p>
            <a:r>
              <a:rPr lang="en-GB" dirty="0"/>
              <a:t>What training supplies do you need? </a:t>
            </a:r>
          </a:p>
          <a:p>
            <a:r>
              <a:rPr lang="en-GB" dirty="0"/>
              <a:t>Do you need hand-outs for trainees to keep?</a:t>
            </a:r>
          </a:p>
          <a:p>
            <a:r>
              <a:rPr lang="en-GB" dirty="0"/>
              <a:t>How much time is needed for the training?</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5</a:t>
            </a:fld>
            <a:endParaRPr lang="zh-TW" altLang="en-US"/>
          </a:p>
        </p:txBody>
      </p:sp>
    </p:spTree>
    <p:extLst>
      <p:ext uri="{BB962C8B-B14F-4D97-AF65-F5344CB8AC3E}">
        <p14:creationId xmlns:p14="http://schemas.microsoft.com/office/powerpoint/2010/main" val="2216368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9" y="1184031"/>
            <a:ext cx="8229600" cy="1143000"/>
          </a:xfrm>
        </p:spPr>
        <p:txBody>
          <a:bodyPr/>
          <a:lstStyle/>
          <a:p>
            <a:r>
              <a:rPr lang="en-GB" dirty="0" smtClean="0">
                <a:solidFill>
                  <a:srgbClr val="006600"/>
                </a:solidFill>
              </a:rPr>
              <a:t>Important points</a:t>
            </a:r>
            <a:endParaRPr lang="en-GB" dirty="0">
              <a:solidFill>
                <a:srgbClr val="006600"/>
              </a:solidFill>
            </a:endParaRPr>
          </a:p>
        </p:txBody>
      </p:sp>
      <p:sp>
        <p:nvSpPr>
          <p:cNvPr id="3" name="Content Placeholder 2"/>
          <p:cNvSpPr>
            <a:spLocks noGrp="1"/>
          </p:cNvSpPr>
          <p:nvPr>
            <p:ph idx="1"/>
          </p:nvPr>
        </p:nvSpPr>
        <p:spPr>
          <a:xfrm>
            <a:off x="375139" y="2124545"/>
            <a:ext cx="6238528" cy="5760640"/>
          </a:xfrm>
        </p:spPr>
        <p:txBody>
          <a:bodyPr>
            <a:normAutofit/>
          </a:bodyPr>
          <a:lstStyle/>
          <a:p>
            <a:r>
              <a:rPr lang="en-GB" dirty="0"/>
              <a:t>Depending on </a:t>
            </a:r>
            <a:r>
              <a:rPr lang="en-GB" dirty="0" smtClean="0"/>
              <a:t>the topic </a:t>
            </a:r>
            <a:r>
              <a:rPr lang="en-GB" dirty="0"/>
              <a:t>you might need a training needs assessment</a:t>
            </a:r>
          </a:p>
          <a:p>
            <a:pPr lvl="1"/>
            <a:r>
              <a:rPr lang="en-GB" dirty="0"/>
              <a:t>Informal interviews with trainees</a:t>
            </a:r>
          </a:p>
          <a:p>
            <a:pPr lvl="1"/>
            <a:r>
              <a:rPr lang="en-GB" dirty="0"/>
              <a:t>Questionnaires to test prior knowledge</a:t>
            </a:r>
          </a:p>
          <a:p>
            <a:r>
              <a:rPr lang="en-GB" dirty="0"/>
              <a:t>Allow yourself enough time to prepare the training</a:t>
            </a:r>
          </a:p>
          <a:p>
            <a:pPr lvl="1"/>
            <a:r>
              <a:rPr lang="en-GB" dirty="0"/>
              <a:t>Training content	</a:t>
            </a:r>
            <a:endParaRPr lang="en-GB" dirty="0" smtClean="0"/>
          </a:p>
          <a:p>
            <a:pPr lvl="1"/>
            <a:r>
              <a:rPr lang="en-GB" dirty="0" smtClean="0"/>
              <a:t>Do </a:t>
            </a:r>
            <a:r>
              <a:rPr lang="en-GB" dirty="0"/>
              <a:t>a practise run of all presentations</a:t>
            </a:r>
          </a:p>
          <a:p>
            <a:pPr lvl="1"/>
            <a:r>
              <a:rPr lang="en-GB" dirty="0"/>
              <a:t>Logistics (location, schedule)</a:t>
            </a:r>
          </a:p>
          <a:p>
            <a:pPr lvl="1"/>
            <a:r>
              <a:rPr lang="en-GB" dirty="0"/>
              <a:t>Materials and supplies</a:t>
            </a:r>
          </a:p>
          <a:p>
            <a:r>
              <a:rPr lang="en-GB" dirty="0"/>
              <a:t>Consider preparing feedback forms</a:t>
            </a:r>
            <a:endParaRPr lang="es-HN" dirty="0"/>
          </a:p>
          <a:p>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6</a:t>
            </a:fld>
            <a:endParaRPr lang="zh-TW" altLang="en-US"/>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71276" y="2124545"/>
            <a:ext cx="2066925" cy="4686300"/>
          </a:xfrm>
          <a:prstGeom prst="rect">
            <a:avLst/>
          </a:prstGeom>
        </p:spPr>
      </p:pic>
    </p:spTree>
    <p:extLst>
      <p:ext uri="{BB962C8B-B14F-4D97-AF65-F5344CB8AC3E}">
        <p14:creationId xmlns:p14="http://schemas.microsoft.com/office/powerpoint/2010/main" val="1152950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628" y="1371600"/>
            <a:ext cx="7772400" cy="606161"/>
          </a:xfrm>
        </p:spPr>
        <p:txBody>
          <a:bodyPr/>
          <a:lstStyle/>
          <a:p>
            <a:r>
              <a:rPr lang="en-GB" cap="none" dirty="0" smtClean="0">
                <a:solidFill>
                  <a:srgbClr val="006600"/>
                </a:solidFill>
              </a:rPr>
              <a:t>Training methods, aids </a:t>
            </a:r>
            <a:r>
              <a:rPr lang="en-GB" dirty="0">
                <a:solidFill>
                  <a:srgbClr val="006600"/>
                </a:solidFill>
              </a:rPr>
              <a:t>a</a:t>
            </a:r>
            <a:r>
              <a:rPr lang="en-GB" cap="none" dirty="0" smtClean="0">
                <a:solidFill>
                  <a:srgbClr val="006600"/>
                </a:solidFill>
              </a:rPr>
              <a:t>nd </a:t>
            </a:r>
            <a:r>
              <a:rPr lang="en-GB" dirty="0">
                <a:solidFill>
                  <a:srgbClr val="006600"/>
                </a:solidFill>
              </a:rPr>
              <a:t>f</a:t>
            </a:r>
            <a:r>
              <a:rPr lang="en-GB" cap="none" dirty="0" smtClean="0">
                <a:solidFill>
                  <a:srgbClr val="006600"/>
                </a:solidFill>
              </a:rPr>
              <a:t>ormat</a:t>
            </a:r>
            <a:endParaRPr lang="en-GB" cap="none" dirty="0">
              <a:solidFill>
                <a:srgbClr val="006600"/>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7</a:t>
            </a:fld>
            <a:endParaRPr lang="zh-TW" altLang="en-US"/>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6628" y="2219325"/>
            <a:ext cx="8201025" cy="4638675"/>
          </a:xfrm>
          <a:prstGeom prst="rect">
            <a:avLst/>
          </a:prstGeom>
        </p:spPr>
      </p:pic>
    </p:spTree>
    <p:extLst>
      <p:ext uri="{BB962C8B-B14F-4D97-AF65-F5344CB8AC3E}">
        <p14:creationId xmlns:p14="http://schemas.microsoft.com/office/powerpoint/2010/main" val="3453800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2547"/>
            <a:ext cx="8229600" cy="1143000"/>
          </a:xfrm>
        </p:spPr>
        <p:txBody>
          <a:bodyPr>
            <a:normAutofit/>
          </a:bodyPr>
          <a:lstStyle/>
          <a:p>
            <a:r>
              <a:rPr lang="en-GB" dirty="0">
                <a:solidFill>
                  <a:srgbClr val="006600"/>
                </a:solidFill>
              </a:rPr>
              <a:t>What methods can you use</a:t>
            </a:r>
            <a:r>
              <a:rPr lang="en-GB" dirty="0" smtClean="0">
                <a:solidFill>
                  <a:srgbClr val="006600"/>
                </a:solidFill>
              </a:rPr>
              <a:t>?</a:t>
            </a:r>
            <a:endParaRPr lang="en-GB" dirty="0">
              <a:solidFill>
                <a:srgbClr val="006600"/>
              </a:solidFill>
            </a:endParaRPr>
          </a:p>
        </p:txBody>
      </p:sp>
      <p:sp>
        <p:nvSpPr>
          <p:cNvPr id="3" name="Content Placeholder 2"/>
          <p:cNvSpPr>
            <a:spLocks noGrp="1"/>
          </p:cNvSpPr>
          <p:nvPr>
            <p:ph idx="1"/>
          </p:nvPr>
        </p:nvSpPr>
        <p:spPr>
          <a:xfrm>
            <a:off x="391886" y="2223516"/>
            <a:ext cx="8229600" cy="5686516"/>
          </a:xfrm>
        </p:spPr>
        <p:txBody>
          <a:bodyPr>
            <a:normAutofit/>
          </a:bodyPr>
          <a:lstStyle/>
          <a:p>
            <a:r>
              <a:rPr lang="en-GB" dirty="0"/>
              <a:t>Lectures			</a:t>
            </a:r>
          </a:p>
          <a:p>
            <a:r>
              <a:rPr lang="en-GB" dirty="0"/>
              <a:t>Presentations</a:t>
            </a:r>
          </a:p>
          <a:p>
            <a:r>
              <a:rPr lang="en-GB" dirty="0"/>
              <a:t>Use of videos &amp; images</a:t>
            </a:r>
          </a:p>
          <a:p>
            <a:r>
              <a:rPr lang="en-GB" dirty="0"/>
              <a:t>Group exercises</a:t>
            </a:r>
          </a:p>
          <a:p>
            <a:r>
              <a:rPr lang="en-GB" dirty="0"/>
              <a:t>Individual exercises</a:t>
            </a:r>
          </a:p>
          <a:p>
            <a:r>
              <a:rPr lang="en-GB" dirty="0"/>
              <a:t>Quizzes and Q&amp;As</a:t>
            </a:r>
          </a:p>
          <a:p>
            <a:r>
              <a:rPr lang="en-GB" dirty="0"/>
              <a:t>Role Play</a:t>
            </a:r>
          </a:p>
          <a:p>
            <a:r>
              <a:rPr lang="en-GB" dirty="0"/>
              <a:t>Learning-by-doing</a:t>
            </a:r>
          </a:p>
        </p:txBody>
      </p:sp>
      <p:sp>
        <p:nvSpPr>
          <p:cNvPr id="4" name="TextBox 3"/>
          <p:cNvSpPr txBox="1"/>
          <p:nvPr/>
        </p:nvSpPr>
        <p:spPr>
          <a:xfrm>
            <a:off x="4310743" y="2223516"/>
            <a:ext cx="3785699" cy="2591479"/>
          </a:xfrm>
          <a:prstGeom prst="rect">
            <a:avLst/>
          </a:prstGeom>
          <a:noFill/>
        </p:spPr>
        <p:txBody>
          <a:bodyPr wrap="square" rtlCol="0">
            <a:spAutoFit/>
          </a:bodyPr>
          <a:lstStyle/>
          <a:p>
            <a:pPr marL="195263" indent="-195263">
              <a:spcBef>
                <a:spcPct val="20000"/>
              </a:spcBef>
              <a:buClr>
                <a:srgbClr val="474746"/>
              </a:buClr>
              <a:buSzPct val="80000"/>
              <a:buFont typeface="Times" charset="0"/>
              <a:buChar char="•"/>
            </a:pPr>
            <a:r>
              <a:rPr lang="en-GB" sz="2800" dirty="0">
                <a:solidFill>
                  <a:schemeClr val="tx1">
                    <a:lumMod val="50000"/>
                  </a:schemeClr>
                </a:solidFill>
              </a:rPr>
              <a:t>Discussions</a:t>
            </a:r>
          </a:p>
          <a:p>
            <a:pPr marL="195263" indent="-195263">
              <a:spcBef>
                <a:spcPct val="20000"/>
              </a:spcBef>
              <a:buClr>
                <a:srgbClr val="474746"/>
              </a:buClr>
              <a:buSzPct val="80000"/>
              <a:buFont typeface="Times" charset="0"/>
              <a:buChar char="•"/>
            </a:pPr>
            <a:r>
              <a:rPr lang="en-GB" sz="2800" dirty="0">
                <a:solidFill>
                  <a:schemeClr val="tx1">
                    <a:lumMod val="50000"/>
                  </a:schemeClr>
                </a:solidFill>
              </a:rPr>
              <a:t>Demonstrations</a:t>
            </a:r>
          </a:p>
          <a:p>
            <a:pPr marL="195263" indent="-195263">
              <a:spcBef>
                <a:spcPct val="20000"/>
              </a:spcBef>
              <a:buClr>
                <a:srgbClr val="474746"/>
              </a:buClr>
              <a:buSzPct val="80000"/>
              <a:buFont typeface="Times" charset="0"/>
              <a:buChar char="•"/>
            </a:pPr>
            <a:r>
              <a:rPr lang="en-GB" sz="2800" dirty="0">
                <a:solidFill>
                  <a:schemeClr val="tx1">
                    <a:lumMod val="50000"/>
                  </a:schemeClr>
                </a:solidFill>
              </a:rPr>
              <a:t>Case studies</a:t>
            </a:r>
          </a:p>
          <a:p>
            <a:pPr marL="195263" indent="-195263">
              <a:spcBef>
                <a:spcPct val="20000"/>
              </a:spcBef>
              <a:buClr>
                <a:srgbClr val="474746"/>
              </a:buClr>
              <a:buSzPct val="80000"/>
              <a:buFont typeface="Times" charset="0"/>
              <a:buChar char="•"/>
            </a:pPr>
            <a:r>
              <a:rPr lang="en-GB" sz="2800" dirty="0">
                <a:solidFill>
                  <a:schemeClr val="tx1">
                    <a:lumMod val="50000"/>
                  </a:schemeClr>
                </a:solidFill>
              </a:rPr>
              <a:t>Brainstorming sessions</a:t>
            </a:r>
          </a:p>
          <a:p>
            <a:pPr marL="195263" indent="-195263">
              <a:spcBef>
                <a:spcPct val="20000"/>
              </a:spcBef>
              <a:buClr>
                <a:srgbClr val="474746"/>
              </a:buClr>
              <a:buSzPct val="80000"/>
              <a:buFont typeface="Times" charset="0"/>
              <a:buChar char="•"/>
            </a:pPr>
            <a:r>
              <a:rPr lang="en-GB" sz="2800" dirty="0"/>
              <a:t>Field trips</a:t>
            </a:r>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8</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34500" y="2223516"/>
            <a:ext cx="2857500" cy="4095750"/>
          </a:xfrm>
          <a:prstGeom prst="rect">
            <a:avLst/>
          </a:prstGeom>
        </p:spPr>
      </p:pic>
    </p:spTree>
    <p:extLst>
      <p:ext uri="{BB962C8B-B14F-4D97-AF65-F5344CB8AC3E}">
        <p14:creationId xmlns:p14="http://schemas.microsoft.com/office/powerpoint/2010/main" val="2338731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2" y="1186543"/>
            <a:ext cx="8229600" cy="1143000"/>
          </a:xfrm>
        </p:spPr>
        <p:txBody>
          <a:bodyPr>
            <a:normAutofit/>
          </a:bodyPr>
          <a:lstStyle/>
          <a:p>
            <a:r>
              <a:rPr lang="en-GB" dirty="0">
                <a:solidFill>
                  <a:srgbClr val="006600"/>
                </a:solidFill>
              </a:rPr>
              <a:t>What tools/aids could you use?</a:t>
            </a:r>
          </a:p>
        </p:txBody>
      </p:sp>
      <p:sp>
        <p:nvSpPr>
          <p:cNvPr id="3" name="Content Placeholder 2"/>
          <p:cNvSpPr>
            <a:spLocks noGrp="1"/>
          </p:cNvSpPr>
          <p:nvPr>
            <p:ph idx="1"/>
          </p:nvPr>
        </p:nvSpPr>
        <p:spPr>
          <a:xfrm>
            <a:off x="326572" y="2206625"/>
            <a:ext cx="8229600" cy="4525963"/>
          </a:xfrm>
        </p:spPr>
        <p:txBody>
          <a:bodyPr>
            <a:normAutofit/>
          </a:bodyPr>
          <a:lstStyle/>
          <a:p>
            <a:r>
              <a:rPr lang="en-GB" dirty="0"/>
              <a:t>Whiteboard or chalkboard</a:t>
            </a:r>
          </a:p>
          <a:p>
            <a:r>
              <a:rPr lang="en-GB" dirty="0"/>
              <a:t>Computer, TV, playback device</a:t>
            </a:r>
          </a:p>
          <a:p>
            <a:r>
              <a:rPr lang="en-GB" dirty="0"/>
              <a:t>Projector</a:t>
            </a:r>
          </a:p>
          <a:p>
            <a:r>
              <a:rPr lang="en-GB" dirty="0"/>
              <a:t>Posters</a:t>
            </a:r>
          </a:p>
          <a:p>
            <a:r>
              <a:rPr lang="en-GB" dirty="0"/>
              <a:t>Flipcharts</a:t>
            </a:r>
          </a:p>
          <a:p>
            <a:r>
              <a:rPr lang="en-GB" dirty="0"/>
              <a:t>Paper &amp; pens</a:t>
            </a:r>
          </a:p>
          <a:p>
            <a:r>
              <a:rPr lang="en-GB" dirty="0"/>
              <a:t>Sticky notes</a:t>
            </a:r>
          </a:p>
          <a:p>
            <a:r>
              <a:rPr lang="en-GB" dirty="0"/>
              <a:t>Models/exhibits</a:t>
            </a:r>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9</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14975" y="2206625"/>
            <a:ext cx="6677025" cy="4095750"/>
          </a:xfrm>
          <a:prstGeom prst="rect">
            <a:avLst/>
          </a:prstGeom>
        </p:spPr>
      </p:pic>
    </p:spTree>
    <p:extLst>
      <p:ext uri="{BB962C8B-B14F-4D97-AF65-F5344CB8AC3E}">
        <p14:creationId xmlns:p14="http://schemas.microsoft.com/office/powerpoint/2010/main" val="2745441637"/>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0B6B9-8D27-4599-A5C9-743F9825D9FD}">
  <ds:schemaRefs>
    <ds:schemaRef ds:uri="http://www.w3.org/XML/1998/namespace"/>
    <ds:schemaRef ds:uri="http://purl.org/dc/dcmitype/"/>
    <ds:schemaRef ds:uri="http://schemas.openxmlformats.org/package/2006/metadata/core-properties"/>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4842E22-B247-4F3C-954A-5CCEB97A49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997</Words>
  <Application>Microsoft Office PowerPoint</Application>
  <PresentationFormat>Benutzerdefiniert</PresentationFormat>
  <Paragraphs>172</Paragraphs>
  <Slides>23</Slides>
  <Notes>14</Notes>
  <HiddenSlides>0</HiddenSlides>
  <MMClips>0</MMClips>
  <ScaleCrop>false</ScaleCrop>
  <HeadingPairs>
    <vt:vector size="4" baseType="variant">
      <vt:variant>
        <vt:lpstr>Design</vt:lpstr>
      </vt:variant>
      <vt:variant>
        <vt:i4>3</vt:i4>
      </vt:variant>
      <vt:variant>
        <vt:lpstr>Folientitel</vt:lpstr>
      </vt:variant>
      <vt:variant>
        <vt:i4>23</vt:i4>
      </vt:variant>
    </vt:vector>
  </HeadingPairs>
  <TitlesOfParts>
    <vt:vector size="26" baseType="lpstr">
      <vt:lpstr>Office Theme</vt:lpstr>
      <vt:lpstr>1_Office Theme</vt:lpstr>
      <vt:lpstr>2_Office Theme</vt:lpstr>
      <vt:lpstr>Important: legal notice PLEASE READ</vt:lpstr>
      <vt:lpstr>EU Timber Regulation Training of Trainers</vt:lpstr>
      <vt:lpstr>Module content</vt:lpstr>
      <vt:lpstr>Before the training - preparation</vt:lpstr>
      <vt:lpstr>Some questions</vt:lpstr>
      <vt:lpstr>Important points</vt:lpstr>
      <vt:lpstr>Training methods, aids and format</vt:lpstr>
      <vt:lpstr>What methods can you use?</vt:lpstr>
      <vt:lpstr>What tools/aids could you use?</vt:lpstr>
      <vt:lpstr>What format could you use?</vt:lpstr>
      <vt:lpstr>PowerPoint-Präsentation</vt:lpstr>
      <vt:lpstr>Learning styles</vt:lpstr>
      <vt:lpstr>Other characteristics of your audience</vt:lpstr>
      <vt:lpstr>Adaptation</vt:lpstr>
      <vt:lpstr>During the training - presenting</vt:lpstr>
      <vt:lpstr>What are the things you should and should not do during the presentation?</vt:lpstr>
      <vt:lpstr>The things to do</vt:lpstr>
      <vt:lpstr>The things NOT to do</vt:lpstr>
      <vt:lpstr>Key points about texts in PowerPoint</vt:lpstr>
      <vt:lpstr>After the training - debrief</vt:lpstr>
      <vt:lpstr>After the training</vt:lpstr>
      <vt:lpstr>Exercises</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49</cp:revision>
  <dcterms:created xsi:type="dcterms:W3CDTF">2013-11-14T15:38:49Z</dcterms:created>
  <dcterms:modified xsi:type="dcterms:W3CDTF">2014-12-01T16:50:43Z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